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>
      <p:cViewPr varScale="1">
        <p:scale>
          <a:sx n="108" d="100"/>
          <a:sy n="108" d="100"/>
        </p:scale>
        <p:origin x="10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401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6632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160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884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778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396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63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308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2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3716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484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5B106-BE03-43F5-87F1-B7D8239DE366}" type="datetimeFigureOut">
              <a:rPr lang="de-DE" smtClean="0"/>
              <a:t>26.05.2021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C68B7-CA3F-4AD8-97A9-E2A4A1BEA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06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2762736" y="1874437"/>
            <a:ext cx="21023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/>
              <a:t>Gegenseitige Vertretung</a:t>
            </a:r>
          </a:p>
          <a:p>
            <a:r>
              <a:rPr lang="de-DE" sz="1000" b="1" dirty="0" smtClean="0"/>
              <a:t>Redundanz bei Abwesenheit /Krankheit</a:t>
            </a:r>
          </a:p>
          <a:p>
            <a:r>
              <a:rPr lang="de-DE" sz="1000" b="1" dirty="0" smtClean="0"/>
              <a:t>Regelung Bereitschaft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4140128" y="1003633"/>
            <a:ext cx="24482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err="1" smtClean="0"/>
              <a:t>Baukreis</a:t>
            </a:r>
            <a:r>
              <a:rPr lang="de-DE" sz="1200" dirty="0" smtClean="0"/>
              <a:t>, bzw. beauftragte Büros</a:t>
            </a:r>
            <a:endParaRPr lang="de-DE" sz="1200" dirty="0"/>
          </a:p>
        </p:txBody>
      </p:sp>
      <p:sp>
        <p:nvSpPr>
          <p:cNvPr id="9" name="Textfeld 8"/>
          <p:cNvSpPr txBox="1"/>
          <p:nvPr/>
        </p:nvSpPr>
        <p:spPr>
          <a:xfrm>
            <a:off x="1459764" y="927195"/>
            <a:ext cx="11374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Cathrin Benz, Finanzen</a:t>
            </a:r>
            <a:endParaRPr lang="de-DE" sz="1200" dirty="0"/>
          </a:p>
        </p:txBody>
      </p:sp>
      <p:sp>
        <p:nvSpPr>
          <p:cNvPr id="12" name="Textfeld 11"/>
          <p:cNvSpPr txBox="1"/>
          <p:nvPr/>
        </p:nvSpPr>
        <p:spPr>
          <a:xfrm>
            <a:off x="2668780" y="927150"/>
            <a:ext cx="154182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Stephan Götte  Geschäftsführung</a:t>
            </a:r>
            <a:endParaRPr lang="de-DE" sz="1200" dirty="0"/>
          </a:p>
        </p:txBody>
      </p:sp>
      <p:sp>
        <p:nvSpPr>
          <p:cNvPr id="13" name="Textfeld 12"/>
          <p:cNvSpPr txBox="1"/>
          <p:nvPr/>
        </p:nvSpPr>
        <p:spPr>
          <a:xfrm>
            <a:off x="320047" y="2633007"/>
            <a:ext cx="3940573" cy="3985706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u="sng" dirty="0" smtClean="0"/>
              <a:t>Steuerung und operative Tätigkeiten </a:t>
            </a:r>
          </a:p>
          <a:p>
            <a:r>
              <a:rPr lang="de-DE" sz="1100" dirty="0" smtClean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Beseitigung/Steuerung Havarien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Kleininstandsetzung und </a:t>
            </a:r>
            <a:r>
              <a:rPr lang="de-DE" sz="1100" dirty="0" smtClean="0"/>
              <a:t>Entstörung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Planbare Instandsetzung und Renovierung</a:t>
            </a:r>
            <a:endParaRPr lang="de-DE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Transporte </a:t>
            </a:r>
            <a:endParaRPr lang="de-DE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Inspektionen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Betreuung Schließanlage, elektronisch und klassisch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1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Vorbereitung, Moderation, Nachbereitung </a:t>
            </a:r>
            <a:r>
              <a:rPr lang="de-DE" sz="1100" dirty="0" err="1"/>
              <a:t>Baukreis</a:t>
            </a:r>
            <a:endParaRPr lang="de-DE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Steuerung Instandhaltungsmaßnahmen</a:t>
            </a:r>
          </a:p>
          <a:p>
            <a:r>
              <a:rPr lang="de-DE" sz="1100" dirty="0"/>
              <a:t> </a:t>
            </a:r>
            <a:r>
              <a:rPr lang="de-DE" sz="1100" dirty="0" smtClean="0"/>
              <a:t>       (Schule, Kindergarten, Wiegestube, </a:t>
            </a:r>
            <a:r>
              <a:rPr lang="de-DE" sz="1100" dirty="0" err="1" smtClean="0"/>
              <a:t>Archehof</a:t>
            </a:r>
            <a:r>
              <a:rPr lang="de-DE" sz="11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 smtClean="0"/>
              <a:t>    Koordination Mitarbeiter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 smtClean="0"/>
              <a:t>   Vorbereitung </a:t>
            </a:r>
            <a:r>
              <a:rPr lang="de-DE" sz="1100" dirty="0"/>
              <a:t>Vergabe,  Betreuung Firmen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Organisation Wartungsleistungen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Organisation Reinigungsleistungen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Organisation „Vermietungen“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Mitarbeit </a:t>
            </a:r>
            <a:r>
              <a:rPr lang="de-DE" sz="1100" dirty="0"/>
              <a:t>Raumdelegation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Mitarbeit  </a:t>
            </a:r>
            <a:r>
              <a:rPr lang="de-DE" sz="1100" dirty="0"/>
              <a:t>ASA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 smtClean="0"/>
              <a:t>    Materialbestellungen/Einkauf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/>
              <a:t> </a:t>
            </a:r>
            <a:r>
              <a:rPr lang="de-DE" sz="1100" dirty="0" smtClean="0"/>
              <a:t>   Sonderthemen</a:t>
            </a:r>
            <a:endParaRPr lang="de-DE" sz="1100" dirty="0"/>
          </a:p>
        </p:txBody>
      </p:sp>
      <p:sp>
        <p:nvSpPr>
          <p:cNvPr id="15" name="Textfeld 14"/>
          <p:cNvSpPr txBox="1"/>
          <p:nvPr/>
        </p:nvSpPr>
        <p:spPr>
          <a:xfrm>
            <a:off x="4782731" y="1711708"/>
            <a:ext cx="1743749" cy="415498"/>
          </a:xfrm>
          <a:prstGeom prst="rect">
            <a:avLst/>
          </a:prstGeom>
          <a:solidFill>
            <a:schemeClr val="accent2">
              <a:lumMod val="40000"/>
              <a:lumOff val="60000"/>
              <a:alpha val="46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300" b="1" dirty="0" smtClean="0"/>
              <a:t> Sebastian Gieselberg</a:t>
            </a:r>
          </a:p>
          <a:p>
            <a:endParaRPr lang="de-DE" sz="8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4426929" y="2631472"/>
            <a:ext cx="4463169" cy="212365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u="sng" dirty="0"/>
              <a:t>O</a:t>
            </a:r>
            <a:r>
              <a:rPr lang="de-DE" sz="1100" b="1" u="sng" dirty="0" smtClean="0"/>
              <a:t>perative Tätigkeiten </a:t>
            </a:r>
          </a:p>
          <a:p>
            <a:endParaRPr lang="de-DE" sz="11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Beseitigung/Steuerung Havarien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Kleininstandsetzung </a:t>
            </a:r>
            <a:r>
              <a:rPr lang="de-DE" sz="1100" dirty="0" smtClean="0"/>
              <a:t>und Entstörung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Planbare Instandsetzung und Renovierung</a:t>
            </a:r>
            <a:endParaRPr lang="de-DE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Bühnenverantwortlicher</a:t>
            </a:r>
            <a:endParaRPr lang="de-DE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Veranstaltungsleitung Schulbühne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Transporte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/>
              <a:t>Inspektionen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1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100" dirty="0" smtClean="0"/>
          </a:p>
        </p:txBody>
      </p:sp>
      <p:sp>
        <p:nvSpPr>
          <p:cNvPr id="19" name="Textfeld 18"/>
          <p:cNvSpPr txBox="1"/>
          <p:nvPr/>
        </p:nvSpPr>
        <p:spPr>
          <a:xfrm>
            <a:off x="971119" y="1713092"/>
            <a:ext cx="1704293" cy="415498"/>
          </a:xfrm>
          <a:prstGeom prst="rect">
            <a:avLst/>
          </a:prstGeom>
          <a:solidFill>
            <a:schemeClr val="accent2">
              <a:lumMod val="40000"/>
              <a:lumOff val="60000"/>
              <a:alpha val="46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300" b="1" dirty="0" smtClean="0"/>
              <a:t>Andreas  Hein-Fischer</a:t>
            </a:r>
          </a:p>
          <a:p>
            <a:endParaRPr lang="de-DE" sz="800" b="1" dirty="0" smtClean="0"/>
          </a:p>
        </p:txBody>
      </p:sp>
      <p:sp>
        <p:nvSpPr>
          <p:cNvPr id="20" name="Textfeld 19"/>
          <p:cNvSpPr txBox="1"/>
          <p:nvPr/>
        </p:nvSpPr>
        <p:spPr>
          <a:xfrm>
            <a:off x="4838619" y="4361870"/>
            <a:ext cx="1976467" cy="446276"/>
          </a:xfrm>
          <a:prstGeom prst="rect">
            <a:avLst/>
          </a:prstGeom>
          <a:solidFill>
            <a:schemeClr val="accent2">
              <a:lumMod val="40000"/>
              <a:lumOff val="60000"/>
              <a:alpha val="46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300" b="1" dirty="0" smtClean="0"/>
              <a:t>Markus Schmitt</a:t>
            </a:r>
          </a:p>
          <a:p>
            <a:r>
              <a:rPr lang="de-DE" sz="1000" b="1" dirty="0" smtClean="0"/>
              <a:t>Förderung nach §16i</a:t>
            </a:r>
            <a:endParaRPr lang="de-DE" sz="1000" dirty="0" smtClean="0"/>
          </a:p>
        </p:txBody>
      </p:sp>
      <p:sp>
        <p:nvSpPr>
          <p:cNvPr id="22" name="Textfeld 21"/>
          <p:cNvSpPr txBox="1"/>
          <p:nvPr/>
        </p:nvSpPr>
        <p:spPr>
          <a:xfrm>
            <a:off x="4395538" y="4833609"/>
            <a:ext cx="4494560" cy="1785104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u="sng" dirty="0" smtClean="0"/>
              <a:t>Regelaufgaben</a:t>
            </a:r>
          </a:p>
          <a:p>
            <a:endParaRPr lang="de-DE" sz="11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smtClean="0"/>
              <a:t>Vegetationsarbeiten </a:t>
            </a:r>
            <a:endParaRPr lang="de-DE" sz="11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Pflege Außengelände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Winterdienst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Reinigung Abläufe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Müll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Austausch Handtuchrollen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 smtClean="0"/>
              <a:t>Kanäle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 smtClean="0"/>
          </a:p>
        </p:txBody>
      </p:sp>
      <p:sp>
        <p:nvSpPr>
          <p:cNvPr id="42" name="Textfeld 41"/>
          <p:cNvSpPr txBox="1"/>
          <p:nvPr/>
        </p:nvSpPr>
        <p:spPr>
          <a:xfrm>
            <a:off x="774615" y="150032"/>
            <a:ext cx="7024004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Gebäudeverwaltung / Hausmeisterei Waldorfschule Heidelberg ab 2021 </a:t>
            </a:r>
            <a:endParaRPr lang="de-DE" sz="1600" dirty="0"/>
          </a:p>
        </p:txBody>
      </p:sp>
      <p:sp>
        <p:nvSpPr>
          <p:cNvPr id="43" name="Textfeld 42"/>
          <p:cNvSpPr txBox="1"/>
          <p:nvPr/>
        </p:nvSpPr>
        <p:spPr>
          <a:xfrm>
            <a:off x="6974505" y="1683449"/>
            <a:ext cx="1530718" cy="600164"/>
          </a:xfrm>
          <a:prstGeom prst="rect">
            <a:avLst/>
          </a:prstGeom>
          <a:solidFill>
            <a:schemeClr val="accent2">
              <a:lumMod val="40000"/>
              <a:lumOff val="60000"/>
              <a:alpha val="46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de-DE" sz="1300" b="1" dirty="0" smtClean="0"/>
              <a:t>Uwe Walter </a:t>
            </a:r>
            <a:r>
              <a:rPr lang="de-DE" sz="1000" dirty="0" smtClean="0"/>
              <a:t>Minijob 450€ (zwei Vormittage, nicht in Schulferien) </a:t>
            </a:r>
            <a:endParaRPr lang="de-DE" sz="1000" u="sng" dirty="0"/>
          </a:p>
        </p:txBody>
      </p:sp>
      <p:sp>
        <p:nvSpPr>
          <p:cNvPr id="46" name="Ellipse 45"/>
          <p:cNvSpPr/>
          <p:nvPr/>
        </p:nvSpPr>
        <p:spPr>
          <a:xfrm>
            <a:off x="1359845" y="896972"/>
            <a:ext cx="1143941" cy="4918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Ellipse 46"/>
          <p:cNvSpPr/>
          <p:nvPr/>
        </p:nvSpPr>
        <p:spPr>
          <a:xfrm>
            <a:off x="2597186" y="876302"/>
            <a:ext cx="1355505" cy="5537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Ellipse 47"/>
          <p:cNvSpPr/>
          <p:nvPr/>
        </p:nvSpPr>
        <p:spPr>
          <a:xfrm>
            <a:off x="4010054" y="896971"/>
            <a:ext cx="2442069" cy="5330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 rot="5400000">
            <a:off x="3309110" y="3242358"/>
            <a:ext cx="1172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operativ</a:t>
            </a:r>
            <a:endParaRPr lang="de-DE" sz="1600" dirty="0"/>
          </a:p>
        </p:txBody>
      </p:sp>
      <p:cxnSp>
        <p:nvCxnSpPr>
          <p:cNvPr id="51" name="Gerade Verbindung 50"/>
          <p:cNvCxnSpPr/>
          <p:nvPr/>
        </p:nvCxnSpPr>
        <p:spPr>
          <a:xfrm>
            <a:off x="437999" y="4271022"/>
            <a:ext cx="362671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/>
          <p:cNvSpPr txBox="1"/>
          <p:nvPr/>
        </p:nvSpPr>
        <p:spPr>
          <a:xfrm>
            <a:off x="7385573" y="3069793"/>
            <a:ext cx="13854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operativ &amp; Redundanz für Steuerung </a:t>
            </a:r>
            <a:endParaRPr lang="de-DE" sz="1600" dirty="0"/>
          </a:p>
        </p:txBody>
      </p:sp>
      <p:sp>
        <p:nvSpPr>
          <p:cNvPr id="53" name="Textfeld 52"/>
          <p:cNvSpPr txBox="1"/>
          <p:nvPr/>
        </p:nvSpPr>
        <p:spPr>
          <a:xfrm rot="5400000">
            <a:off x="3309110" y="5030062"/>
            <a:ext cx="1172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Steuerung</a:t>
            </a:r>
            <a:endParaRPr lang="de-DE" sz="1600" dirty="0"/>
          </a:p>
        </p:txBody>
      </p:sp>
      <p:sp>
        <p:nvSpPr>
          <p:cNvPr id="56" name="Textfeld 55"/>
          <p:cNvSpPr txBox="1"/>
          <p:nvPr/>
        </p:nvSpPr>
        <p:spPr>
          <a:xfrm>
            <a:off x="6588400" y="1019527"/>
            <a:ext cx="1276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Raumdelegation</a:t>
            </a:r>
            <a:endParaRPr lang="de-DE" sz="1200" dirty="0"/>
          </a:p>
        </p:txBody>
      </p:sp>
      <p:sp>
        <p:nvSpPr>
          <p:cNvPr id="57" name="Ellipse 56"/>
          <p:cNvSpPr/>
          <p:nvPr/>
        </p:nvSpPr>
        <p:spPr>
          <a:xfrm>
            <a:off x="6508858" y="936331"/>
            <a:ext cx="1208219" cy="4148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Textfeld 35"/>
          <p:cNvSpPr txBox="1"/>
          <p:nvPr/>
        </p:nvSpPr>
        <p:spPr>
          <a:xfrm rot="5400000">
            <a:off x="5989486" y="5696360"/>
            <a:ext cx="1643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Regelaufgaben</a:t>
            </a:r>
            <a:endParaRPr lang="de-DE" sz="1600" dirty="0"/>
          </a:p>
        </p:txBody>
      </p:sp>
      <p:cxnSp>
        <p:nvCxnSpPr>
          <p:cNvPr id="37" name="Gerade Verbindung mit Pfeil 36"/>
          <p:cNvCxnSpPr/>
          <p:nvPr/>
        </p:nvCxnSpPr>
        <p:spPr>
          <a:xfrm>
            <a:off x="5893590" y="2378047"/>
            <a:ext cx="0" cy="28041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7706632" y="2378047"/>
            <a:ext cx="0" cy="28041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>
            <a:off x="1718978" y="2378047"/>
            <a:ext cx="0" cy="28041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/>
          <p:nvPr/>
        </p:nvCxnSpPr>
        <p:spPr>
          <a:xfrm>
            <a:off x="6155005" y="4925903"/>
            <a:ext cx="0" cy="28041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>
            <a:off x="5493754" y="4925903"/>
            <a:ext cx="0" cy="28041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3366148" y="1442928"/>
            <a:ext cx="3551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b="1" dirty="0" smtClean="0"/>
              <a:t>                      </a:t>
            </a:r>
            <a:r>
              <a:rPr lang="de-DE" sz="1000" b="1" dirty="0"/>
              <a:t>8</a:t>
            </a:r>
            <a:r>
              <a:rPr lang="de-DE" sz="1000" b="1" dirty="0" smtClean="0"/>
              <a:t>0% Mo-Fr</a:t>
            </a:r>
            <a:endParaRPr lang="de-DE" sz="1000" b="1" dirty="0"/>
          </a:p>
        </p:txBody>
      </p:sp>
      <p:sp>
        <p:nvSpPr>
          <p:cNvPr id="55" name="Textfeld 54"/>
          <p:cNvSpPr txBox="1"/>
          <p:nvPr/>
        </p:nvSpPr>
        <p:spPr>
          <a:xfrm>
            <a:off x="848146" y="1507338"/>
            <a:ext cx="18282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        </a:t>
            </a:r>
            <a:r>
              <a:rPr lang="de-DE" sz="1000" b="1" dirty="0" smtClean="0"/>
              <a:t>80%  Mo-Do                        </a:t>
            </a:r>
            <a:endParaRPr lang="de-DE" sz="1000" b="1" dirty="0"/>
          </a:p>
        </p:txBody>
      </p:sp>
      <p:sp>
        <p:nvSpPr>
          <p:cNvPr id="34" name="Textfeld 33"/>
          <p:cNvSpPr txBox="1"/>
          <p:nvPr/>
        </p:nvSpPr>
        <p:spPr>
          <a:xfrm>
            <a:off x="3063410" y="539336"/>
            <a:ext cx="30915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Schulgemeinschaft</a:t>
            </a:r>
            <a:endParaRPr lang="de-DE" sz="1600" dirty="0"/>
          </a:p>
        </p:txBody>
      </p:sp>
      <p:sp>
        <p:nvSpPr>
          <p:cNvPr id="62" name="Freihandform 61"/>
          <p:cNvSpPr/>
          <p:nvPr/>
        </p:nvSpPr>
        <p:spPr>
          <a:xfrm>
            <a:off x="285750" y="529796"/>
            <a:ext cx="8667750" cy="1594279"/>
          </a:xfrm>
          <a:custGeom>
            <a:avLst/>
            <a:gdLst>
              <a:gd name="connsiteX0" fmla="*/ 0 w 8667750"/>
              <a:gd name="connsiteY0" fmla="*/ 1669700 h 1698275"/>
              <a:gd name="connsiteX1" fmla="*/ 76200 w 8667750"/>
              <a:gd name="connsiteY1" fmla="*/ 593375 h 1698275"/>
              <a:gd name="connsiteX2" fmla="*/ 438150 w 8667750"/>
              <a:gd name="connsiteY2" fmla="*/ 288575 h 1698275"/>
              <a:gd name="connsiteX3" fmla="*/ 1876425 w 8667750"/>
              <a:gd name="connsiteY3" fmla="*/ 136175 h 1698275"/>
              <a:gd name="connsiteX4" fmla="*/ 7734300 w 8667750"/>
              <a:gd name="connsiteY4" fmla="*/ 117125 h 1698275"/>
              <a:gd name="connsiteX5" fmla="*/ 8667750 w 8667750"/>
              <a:gd name="connsiteY5" fmla="*/ 1698275 h 1698275"/>
              <a:gd name="connsiteX0" fmla="*/ 0 w 8667750"/>
              <a:gd name="connsiteY0" fmla="*/ 1555710 h 1584285"/>
              <a:gd name="connsiteX1" fmla="*/ 76200 w 8667750"/>
              <a:gd name="connsiteY1" fmla="*/ 479385 h 1584285"/>
              <a:gd name="connsiteX2" fmla="*/ 438150 w 8667750"/>
              <a:gd name="connsiteY2" fmla="*/ 174585 h 1584285"/>
              <a:gd name="connsiteX3" fmla="*/ 1876425 w 8667750"/>
              <a:gd name="connsiteY3" fmla="*/ 22185 h 1584285"/>
              <a:gd name="connsiteX4" fmla="*/ 7724775 w 8667750"/>
              <a:gd name="connsiteY4" fmla="*/ 174585 h 1584285"/>
              <a:gd name="connsiteX5" fmla="*/ 8667750 w 8667750"/>
              <a:gd name="connsiteY5" fmla="*/ 1584285 h 1584285"/>
              <a:gd name="connsiteX0" fmla="*/ 0 w 8667750"/>
              <a:gd name="connsiteY0" fmla="*/ 1565704 h 1594279"/>
              <a:gd name="connsiteX1" fmla="*/ 76200 w 8667750"/>
              <a:gd name="connsiteY1" fmla="*/ 489379 h 1594279"/>
              <a:gd name="connsiteX2" fmla="*/ 438150 w 8667750"/>
              <a:gd name="connsiteY2" fmla="*/ 184579 h 1594279"/>
              <a:gd name="connsiteX3" fmla="*/ 1876425 w 8667750"/>
              <a:gd name="connsiteY3" fmla="*/ 32179 h 1594279"/>
              <a:gd name="connsiteX4" fmla="*/ 7762875 w 8667750"/>
              <a:gd name="connsiteY4" fmla="*/ 165529 h 1594279"/>
              <a:gd name="connsiteX5" fmla="*/ 8667750 w 8667750"/>
              <a:gd name="connsiteY5" fmla="*/ 1594279 h 159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1594279">
                <a:moveTo>
                  <a:pt x="0" y="1565704"/>
                </a:moveTo>
                <a:cubicBezTo>
                  <a:pt x="1587" y="1142635"/>
                  <a:pt x="3175" y="719566"/>
                  <a:pt x="76200" y="489379"/>
                </a:cubicBezTo>
                <a:cubicBezTo>
                  <a:pt x="149225" y="259192"/>
                  <a:pt x="138113" y="260779"/>
                  <a:pt x="438150" y="184579"/>
                </a:cubicBezTo>
                <a:cubicBezTo>
                  <a:pt x="738187" y="108379"/>
                  <a:pt x="655638" y="35354"/>
                  <a:pt x="1876425" y="32179"/>
                </a:cubicBezTo>
                <a:cubicBezTo>
                  <a:pt x="3097213" y="29004"/>
                  <a:pt x="6630988" y="-94821"/>
                  <a:pt x="7762875" y="165529"/>
                </a:cubicBezTo>
                <a:cubicBezTo>
                  <a:pt x="8894763" y="425879"/>
                  <a:pt x="8529638" y="1367267"/>
                  <a:pt x="8667750" y="15942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Textfeld 58"/>
          <p:cNvSpPr txBox="1"/>
          <p:nvPr/>
        </p:nvSpPr>
        <p:spPr>
          <a:xfrm>
            <a:off x="4760145" y="4127058"/>
            <a:ext cx="18282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/>
              <a:t>        </a:t>
            </a:r>
            <a:r>
              <a:rPr lang="de-DE" sz="1000" b="1" dirty="0" smtClean="0"/>
              <a:t>100%                       </a:t>
            </a:r>
            <a:endParaRPr lang="de-DE" sz="1000" b="1" dirty="0"/>
          </a:p>
        </p:txBody>
      </p:sp>
      <p:cxnSp>
        <p:nvCxnSpPr>
          <p:cNvPr id="3" name="Gerade Verbindung mit Pfeil 2"/>
          <p:cNvCxnSpPr/>
          <p:nvPr/>
        </p:nvCxnSpPr>
        <p:spPr>
          <a:xfrm>
            <a:off x="2581222" y="1897758"/>
            <a:ext cx="2231743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60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Bildschirmpräsentation (4:3)</PresentationFormat>
  <Paragraphs>63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Andreas Hein-Fischer</dc:creator>
  <cp:lastModifiedBy>Lehrer</cp:lastModifiedBy>
  <cp:revision>66</cp:revision>
  <cp:lastPrinted>2020-10-02T08:58:31Z</cp:lastPrinted>
  <dcterms:created xsi:type="dcterms:W3CDTF">2019-01-23T07:10:12Z</dcterms:created>
  <dcterms:modified xsi:type="dcterms:W3CDTF">2021-05-26T11:55:54Z</dcterms:modified>
</cp:coreProperties>
</file>